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5" r:id="rId4"/>
  </p:sldMasterIdLst>
  <p:notesMasterIdLst>
    <p:notesMasterId r:id="rId11"/>
  </p:notesMasterIdLst>
  <p:handoutMasterIdLst>
    <p:handoutMasterId r:id="rId35"/>
  </p:handoutMasterIdLst>
  <p:sldIdLst>
    <p:sldId id="299" r:id="rId5"/>
    <p:sldId id="283" r:id="rId6"/>
    <p:sldId id="279" r:id="rId7"/>
    <p:sldId id="280" r:id="rId8"/>
    <p:sldId id="291" r:id="rId9"/>
    <p:sldId id="282" r:id="rId10"/>
    <p:sldId id="292" r:id="rId12"/>
    <p:sldId id="284" r:id="rId13"/>
    <p:sldId id="300" r:id="rId14"/>
    <p:sldId id="301" r:id="rId15"/>
    <p:sldId id="302" r:id="rId16"/>
    <p:sldId id="303" r:id="rId17"/>
    <p:sldId id="304" r:id="rId18"/>
    <p:sldId id="305" r:id="rId19"/>
    <p:sldId id="286" r:id="rId20"/>
    <p:sldId id="287" r:id="rId21"/>
    <p:sldId id="288" r:id="rId22"/>
    <p:sldId id="289" r:id="rId23"/>
    <p:sldId id="290" r:id="rId24"/>
    <p:sldId id="298" r:id="rId25"/>
    <p:sldId id="262" r:id="rId26"/>
    <p:sldId id="271" r:id="rId27"/>
    <p:sldId id="263" r:id="rId28"/>
    <p:sldId id="270" r:id="rId29"/>
    <p:sldId id="293" r:id="rId30"/>
    <p:sldId id="294" r:id="rId31"/>
    <p:sldId id="295" r:id="rId32"/>
    <p:sldId id="296" r:id="rId33"/>
    <p:sldId id="297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FF"/>
    <a:srgbClr val="003300"/>
    <a:srgbClr val="006600"/>
    <a:srgbClr val="FF9966"/>
    <a:srgbClr val="00CCFF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8997"/>
    <p:restoredTop sz="94660"/>
  </p:normalViewPr>
  <p:slideViewPr>
    <p:cSldViewPr showGuides="1">
      <p:cViewPr>
        <p:scale>
          <a:sx n="81" d="100"/>
          <a:sy n="81" d="100"/>
        </p:scale>
        <p:origin x="-81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3B91F3-53C8-4C85-A40A-2806D06C83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9E8085-056B-4A54-A6A2-50CEADB287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593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4" name="Rectangle 3"/>
            <p:cNvSpPr/>
            <p:nvPr/>
          </p:nvSpPr>
          <p:spPr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105" name="Rectangle 4"/>
            <p:cNvSpPr/>
            <p:nvPr/>
          </p:nvSpPr>
          <p:spPr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pPr lvl="0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grpSp>
          <p:nvGrpSpPr>
            <p:cNvPr id="4106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107" name="Rectangle 6"/>
              <p:cNvSpPr/>
              <p:nvPr userDrawn="1"/>
            </p:nvSpPr>
            <p:spPr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108" name="Rectangle 7"/>
              <p:cNvSpPr/>
              <p:nvPr userDrawn="1"/>
            </p:nvSpPr>
            <p:spPr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109" name="Rectangle 8"/>
              <p:cNvSpPr/>
              <p:nvPr userDrawn="1"/>
            </p:nvSpPr>
            <p:spPr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110" name="Rectangle 9"/>
              <p:cNvSpPr/>
              <p:nvPr userDrawn="1"/>
            </p:nvSpPr>
            <p:spPr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111" name="Rectangle 10"/>
              <p:cNvSpPr/>
              <p:nvPr userDrawn="1"/>
            </p:nvSpPr>
            <p:spPr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112" name="Rectangle 11"/>
              <p:cNvSpPr/>
              <p:nvPr userDrawn="1"/>
            </p:nvSpPr>
            <p:spPr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113" name="Rectangle 12"/>
              <p:cNvSpPr/>
              <p:nvPr userDrawn="1"/>
            </p:nvSpPr>
            <p:spPr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114" name="Rectangle 13"/>
              <p:cNvSpPr/>
              <p:nvPr userDrawn="1"/>
            </p:nvSpPr>
            <p:spPr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115" name="Rectangle 14"/>
              <p:cNvSpPr/>
              <p:nvPr userDrawn="1"/>
            </p:nvSpPr>
            <p:spPr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116" name="Rectangle 15"/>
              <p:cNvSpPr/>
              <p:nvPr userDrawn="1"/>
            </p:nvSpPr>
            <p:spPr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184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84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92" name="Rectangle 3"/>
            <p:cNvSpPr/>
            <p:nvPr/>
          </p:nvSpPr>
          <p:spPr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6393" name="Rectangle 4"/>
            <p:cNvSpPr/>
            <p:nvPr/>
          </p:nvSpPr>
          <p:spPr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pPr lvl="0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grpSp>
          <p:nvGrpSpPr>
            <p:cNvPr id="16394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6395" name="Rectangle 6"/>
              <p:cNvSpPr/>
              <p:nvPr userDrawn="1"/>
            </p:nvSpPr>
            <p:spPr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396" name="Rectangle 7"/>
              <p:cNvSpPr/>
              <p:nvPr userDrawn="1"/>
            </p:nvSpPr>
            <p:spPr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397" name="Rectangle 8"/>
              <p:cNvSpPr/>
              <p:nvPr userDrawn="1"/>
            </p:nvSpPr>
            <p:spPr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398" name="Rectangle 9"/>
              <p:cNvSpPr/>
              <p:nvPr userDrawn="1"/>
            </p:nvSpPr>
            <p:spPr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399" name="Rectangle 10"/>
              <p:cNvSpPr/>
              <p:nvPr userDrawn="1"/>
            </p:nvSpPr>
            <p:spPr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400" name="Rectangle 11"/>
              <p:cNvSpPr/>
              <p:nvPr userDrawn="1"/>
            </p:nvSpPr>
            <p:spPr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401" name="Rectangle 12"/>
              <p:cNvSpPr/>
              <p:nvPr userDrawn="1"/>
            </p:nvSpPr>
            <p:spPr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402" name="Rectangle 13"/>
              <p:cNvSpPr/>
              <p:nvPr userDrawn="1"/>
            </p:nvSpPr>
            <p:spPr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403" name="Rectangle 14"/>
              <p:cNvSpPr/>
              <p:nvPr userDrawn="1"/>
            </p:nvSpPr>
            <p:spPr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404" name="Rectangle 15"/>
              <p:cNvSpPr/>
              <p:nvPr userDrawn="1"/>
            </p:nvSpPr>
            <p:spPr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184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84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</a:fld>
            <a:endParaRPr lang="en-US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3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  <p:grpSp>
        <p:nvGrpSpPr>
          <p:cNvPr id="2052" name="Group 4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057" name="Rectangle 6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pPr lvl="0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058" name="Rectangle 7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666699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59" name="Rectangle 8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666699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60" name="Rectangle 9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9999CC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61" name="Rectangle 10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666699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62" name="Rectangle 11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pPr lvl="0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063" name="Rectangle 12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9999CC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64" name="Rectangle 13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9999CC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053" name="Rectang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4" name="Rectangle 1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83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3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</a:fld>
            <a:endParaRPr lang="en-US" dirty="0">
              <a:latin typeface="VNI-Times" pitchFamily="2" charset="0"/>
              <a:cs typeface="Arial" panose="020B0604020202020204" pitchFamily="34" charset="0"/>
            </a:endParaRPr>
          </a:p>
        </p:txBody>
      </p:sp>
      <p:grpSp>
        <p:nvGrpSpPr>
          <p:cNvPr id="3076" name="Group 4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80" name="Rectangle 5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81" name="Rectangle 6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pPr lvl="0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82" name="Rectangle 7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666699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3" name="Rectangle 8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666699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4" name="Rectangle 9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9999CC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5" name="Rectangle 10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666699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6" name="Rectangle 11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pPr lvl="0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87" name="Rectangle 12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9999CC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8" name="Rectangle 13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 eaLnBrk="1" hangingPunct="1"/>
              <a:endParaRPr sz="1800" dirty="0">
                <a:solidFill>
                  <a:srgbClr val="9999CC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077" name="Rectang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078" name="Rectangle 1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83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hyperlink" Target="Hinh%20anh.ppt" TargetMode="Externa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hyperlink" Target="Hinh%20anh.ppt" TargetMode="Externa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hyperlink" Target="Hinh%20anh.ppt" TargetMode="Externa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25.xml"/><Relationship Id="rId1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" Target="slide28.xml"/><Relationship Id="rId1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8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hyperlink" Target="Hinh%20anh.ppt" TargetMode="Externa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5" descr="Ban+do+nhung+nha+nuoc+lien+bang+tren+the+gioi+hien+n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0350"/>
            <a:ext cx="9144000" cy="4640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Text Box 7"/>
          <p:cNvSpPr txBox="1"/>
          <p:nvPr/>
        </p:nvSpPr>
        <p:spPr>
          <a:xfrm>
            <a:off x="3492500" y="2492375"/>
            <a:ext cx="25923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8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4" name="Text Box 8"/>
          <p:cNvSpPr txBox="1"/>
          <p:nvPr/>
        </p:nvSpPr>
        <p:spPr>
          <a:xfrm>
            <a:off x="0" y="32131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rgbClr val="990000"/>
                </a:solidFill>
                <a:latin typeface="Times New Roman" panose="02020603050405020304" pitchFamily="18" charset="0"/>
              </a:rPr>
              <a:t>        ÔN</a:t>
            </a:r>
            <a:r>
              <a:rPr sz="3200" dirty="0">
                <a:solidFill>
                  <a:srgbClr val="990000"/>
                </a:solidFill>
                <a:latin typeface="VNI-Times" pitchFamily="2" charset="0"/>
              </a:rPr>
              <a:t> TẬP LỊCH SỬ THẾ GIỚI CẬN ĐẠI</a:t>
            </a:r>
            <a:endParaRPr sz="3200" dirty="0">
              <a:solidFill>
                <a:srgbClr val="990000"/>
              </a:solidFill>
              <a:latin typeface="VNI-Times" pitchFamily="2" charset="0"/>
            </a:endParaRPr>
          </a:p>
        </p:txBody>
      </p:sp>
      <p:pic>
        <p:nvPicPr>
          <p:cNvPr id="14346" name="Picture 10" descr="Picture 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4508500"/>
            <a:ext cx="2195513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1" descr="Picture 0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4508500"/>
            <a:ext cx="2016125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12" descr="Picture 0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450" y="4437063"/>
            <a:ext cx="2062163" cy="242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Text Box 13"/>
          <p:cNvSpPr txBox="1"/>
          <p:nvPr/>
        </p:nvSpPr>
        <p:spPr>
          <a:xfrm>
            <a:off x="266700" y="6308725"/>
            <a:ext cx="2360613" cy="44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300" dirty="0">
                <a:solidFill>
                  <a:srgbClr val="0000FF"/>
                </a:solidFill>
                <a:latin typeface="Arial" panose="020B0604020202020204" pitchFamily="34" charset="0"/>
              </a:rPr>
              <a:t>Oa – sinh - tơn</a:t>
            </a:r>
            <a:endParaRPr sz="23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Text Box 14"/>
          <p:cNvSpPr txBox="1"/>
          <p:nvPr/>
        </p:nvSpPr>
        <p:spPr>
          <a:xfrm>
            <a:off x="3563938" y="6308725"/>
            <a:ext cx="2016125" cy="44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300" dirty="0">
                <a:solidFill>
                  <a:srgbClr val="0000FF"/>
                </a:solidFill>
                <a:latin typeface="Arial" panose="020B0604020202020204" pitchFamily="34" charset="0"/>
              </a:rPr>
              <a:t>Vua Minh Trị</a:t>
            </a:r>
            <a:endParaRPr sz="23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51" name="Text Box 15"/>
          <p:cNvSpPr txBox="1"/>
          <p:nvPr/>
        </p:nvSpPr>
        <p:spPr>
          <a:xfrm>
            <a:off x="6659563" y="6357938"/>
            <a:ext cx="2447925" cy="442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300" dirty="0">
                <a:solidFill>
                  <a:srgbClr val="0000FF"/>
                </a:solidFill>
                <a:latin typeface="Arial" panose="020B0604020202020204" pitchFamily="34" charset="0"/>
              </a:rPr>
              <a:t>Tôn Trung Sơn</a:t>
            </a:r>
            <a:endParaRPr sz="23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9" grpId="0"/>
      <p:bldP spid="14350" grpId="0"/>
      <p:bldP spid="143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7" descr="wonderful-na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44000" cy="688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Line 5"/>
          <p:cNvSpPr/>
          <p:nvPr/>
        </p:nvSpPr>
        <p:spPr>
          <a:xfrm>
            <a:off x="0" y="404813"/>
            <a:ext cx="9144000" cy="0"/>
          </a:xfrm>
          <a:prstGeom prst="line">
            <a:avLst/>
          </a:prstGeom>
          <a:ln w="57150" cap="flat" cmpd="thinThick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2" name="Text Box 6"/>
          <p:cNvSpPr txBox="1"/>
          <p:nvPr/>
        </p:nvSpPr>
        <p:spPr>
          <a:xfrm>
            <a:off x="0" y="0"/>
            <a:ext cx="89296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dirty="0">
              <a:solidFill>
                <a:srgbClr val="0000FF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7893" name="Text Box 142"/>
          <p:cNvSpPr txBox="1"/>
          <p:nvPr/>
        </p:nvSpPr>
        <p:spPr>
          <a:xfrm>
            <a:off x="0" y="386080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  <a:cs typeface="Arial" panose="020B0604020202020204" pitchFamily="34" charset="0"/>
              </a:rPr>
              <a:t>				</a:t>
            </a:r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graphicFrame>
        <p:nvGraphicFramePr>
          <p:cNvPr id="37894" name="Content Placeholder 37893"/>
          <p:cNvGraphicFramePr/>
          <p:nvPr>
            <p:ph/>
          </p:nvPr>
        </p:nvGraphicFramePr>
        <p:xfrm>
          <a:off x="0" y="549275"/>
          <a:ext cx="9001125" cy="6337300"/>
        </p:xfrm>
        <a:graphic>
          <a:graphicData uri="http://schemas.openxmlformats.org/drawingml/2006/table">
            <a:tbl>
              <a:tblPr/>
              <a:tblGrid>
                <a:gridCol w="2314575"/>
                <a:gridCol w="3189288"/>
                <a:gridCol w="3497262"/>
              </a:tblGrid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– nội dung cơ bản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quả, ý nghĩa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8 - 1566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mạng H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Lật đổ ách thống trị của Vương quốc Tây Ban Nha; cuộc CMTS đầu tiên trên thế giới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1640 – 1688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mạng tư sản Anh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Lật đổ CĐPK, tạo điều kiện cho CNTB phát triển=&gt;Quá độ từ CĐPK sang CĐTB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1775 – 1783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 tranh gi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độc lập của các thuộc địa Anh ở Bắc Mĩ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chủng quốc Mĩ ra đời, mở đường cho TBCN phát triển, thúc đẩy phong tr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GPDT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1789 – 1794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mạng tư sản Pháp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Lật đổ chế độ phong kiến, ho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th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nhiệm vụ của một cuộc CMTS.Mở ra thời đại thắng lợi v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cũng cố CNTB 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28" name="AutoShape 440">
            <a:hlinkClick r:id="rId2" action="ppaction://hlinkpres?slideindex=1&amp;slidetitle="/>
          </p:cNvPr>
          <p:cNvSpPr/>
          <p:nvPr/>
        </p:nvSpPr>
        <p:spPr>
          <a:xfrm>
            <a:off x="8532813" y="5084763"/>
            <a:ext cx="433387" cy="288925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2729" name="AutoShape 441">
            <a:hlinkClick r:id="rId2" action="ppaction://hlinkpres?slideindex=1&amp;slidetitle="/>
          </p:cNvPr>
          <p:cNvSpPr/>
          <p:nvPr/>
        </p:nvSpPr>
        <p:spPr>
          <a:xfrm>
            <a:off x="8532813" y="6381750"/>
            <a:ext cx="431800" cy="287338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" grpId="0" animBg="1"/>
      <p:bldP spid="127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 descr="wonderful-na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44000" cy="688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Line 3"/>
          <p:cNvSpPr/>
          <p:nvPr/>
        </p:nvSpPr>
        <p:spPr>
          <a:xfrm>
            <a:off x="0" y="404813"/>
            <a:ext cx="9144000" cy="0"/>
          </a:xfrm>
          <a:prstGeom prst="line">
            <a:avLst/>
          </a:prstGeom>
          <a:ln w="57150" cap="flat" cmpd="thinThick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38916" name="Content Placeholder 38915"/>
          <p:cNvGraphicFramePr/>
          <p:nvPr>
            <p:ph/>
          </p:nvPr>
        </p:nvGraphicFramePr>
        <p:xfrm>
          <a:off x="34925" y="557213"/>
          <a:ext cx="8929688" cy="5464175"/>
        </p:xfrm>
        <a:graphic>
          <a:graphicData uri="http://schemas.openxmlformats.org/drawingml/2006/table">
            <a:tbl>
              <a:tblPr/>
              <a:tblGrid>
                <a:gridCol w="2644775"/>
                <a:gridCol w="3038475"/>
                <a:gridCol w="3246438"/>
              </a:tblGrid>
              <a:tr h="1360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quả, ý nghĩa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4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TK XVIII –Giữa TK XIX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Cuối TK XIX – đầu XX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har char="-"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7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2-1848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8" name="AutoShape 26">
            <a:hlinkClick r:id="rId2" action="ppaction://hlinkpres?slideindex=1&amp;slidetitle="/>
          </p:cNvPr>
          <p:cNvSpPr/>
          <p:nvPr/>
        </p:nvSpPr>
        <p:spPr>
          <a:xfrm>
            <a:off x="8532813" y="4508500"/>
            <a:ext cx="431800" cy="360363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8939" name="AutoShape 27">
            <a:hlinkClick r:id="rId2" action="ppaction://hlinkpres?slideindex=1&amp;slidetitle="/>
          </p:cNvPr>
          <p:cNvSpPr/>
          <p:nvPr/>
        </p:nvSpPr>
        <p:spPr>
          <a:xfrm>
            <a:off x="8532813" y="5300663"/>
            <a:ext cx="431800" cy="360362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8940" name="AutoShape 28">
            <a:hlinkClick r:id="rId2" action="ppaction://hlinkpres?slideindex=1&amp;slidetitle="/>
          </p:cNvPr>
          <p:cNvSpPr/>
          <p:nvPr/>
        </p:nvSpPr>
        <p:spPr>
          <a:xfrm>
            <a:off x="4787900" y="6524625"/>
            <a:ext cx="504825" cy="333375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6" descr="wonderful-na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44000" cy="688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Line 3"/>
          <p:cNvSpPr/>
          <p:nvPr/>
        </p:nvSpPr>
        <p:spPr>
          <a:xfrm>
            <a:off x="0" y="404813"/>
            <a:ext cx="9144000" cy="0"/>
          </a:xfrm>
          <a:prstGeom prst="line">
            <a:avLst/>
          </a:prstGeom>
          <a:ln w="57150" cap="flat" cmpd="thinThick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39940" name="Content Placeholder 39939"/>
          <p:cNvGraphicFramePr/>
          <p:nvPr>
            <p:ph/>
          </p:nvPr>
        </p:nvGraphicFramePr>
        <p:xfrm>
          <a:off x="34925" y="557213"/>
          <a:ext cx="8929688" cy="5903912"/>
        </p:xfrm>
        <a:graphic>
          <a:graphicData uri="http://schemas.openxmlformats.org/drawingml/2006/table">
            <a:tbl>
              <a:tblPr/>
              <a:tblGrid>
                <a:gridCol w="2644775"/>
                <a:gridCol w="3038475"/>
                <a:gridCol w="3246438"/>
              </a:tblGrid>
              <a:tr h="752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quả, ý nghĩa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TK XVIII –Giữa TK XIX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mạng công nghiệp Anh,Pháp, Đức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thay đổi bộ mặt các nước tư bản. Hình th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2 g/cấp: TS-VS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Cuối TK XIX – đầu XX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har char="-"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Các nước TB chuyển sang giai đoạn CNĐQ,đẩy mạnh xâm lược thuộc địa, phong tr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 đấu tranh GPDT Á,Phi,MLT</a:t>
                      </a:r>
                      <a:endParaRPr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 Sự hình th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 v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phát triển của phong tr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 công nhân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-Phòng tr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 GPDT phát triễn mạnh mẽ, một số quốc gia gi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 được độc lập, chuẩn bị cho giai đoạn đấu tranh tiếp theo.</a:t>
                      </a:r>
                      <a:endParaRPr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 Tuyên ngôn Đảng cộng sản ra đời ( 2-1848), th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 lập Quốc tế thứ nhất (9-1864), Quốc tế 2 (7-1889)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2-1848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 ngôn Đảng cộng sản ra đời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Cương lĩnh đầu tiên của CNXH, từ đây phong tr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 CN có lý luận cách mạng soi đường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2" name="AutoShape 134">
            <a:hlinkClick r:id="rId2" action="ppaction://hlinkpres?slideindex=1&amp;slidetitle="/>
          </p:cNvPr>
          <p:cNvSpPr/>
          <p:nvPr/>
        </p:nvSpPr>
        <p:spPr>
          <a:xfrm>
            <a:off x="8532813" y="4508500"/>
            <a:ext cx="431800" cy="360363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9963" name="AutoShape 135">
            <a:hlinkClick r:id="rId2" action="ppaction://hlinkpres?slideindex=1&amp;slidetitle="/>
          </p:cNvPr>
          <p:cNvSpPr/>
          <p:nvPr/>
        </p:nvSpPr>
        <p:spPr>
          <a:xfrm>
            <a:off x="8532813" y="5300663"/>
            <a:ext cx="431800" cy="360362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9964" name="AutoShape 136">
            <a:hlinkClick r:id="rId2" action="ppaction://hlinkpres?slideindex=1&amp;slidetitle="/>
          </p:cNvPr>
          <p:cNvSpPr/>
          <p:nvPr/>
        </p:nvSpPr>
        <p:spPr>
          <a:xfrm>
            <a:off x="4787900" y="6524625"/>
            <a:ext cx="504825" cy="333375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 descr="wonderful-na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44000" cy="688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Line 3"/>
          <p:cNvSpPr/>
          <p:nvPr/>
        </p:nvSpPr>
        <p:spPr>
          <a:xfrm>
            <a:off x="0" y="476250"/>
            <a:ext cx="9144000" cy="0"/>
          </a:xfrm>
          <a:prstGeom prst="line">
            <a:avLst/>
          </a:prstGeom>
          <a:ln w="57150" cap="flat" cmpd="thinThick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4" name="Text Box 4"/>
          <p:cNvSpPr txBox="1"/>
          <p:nvPr/>
        </p:nvSpPr>
        <p:spPr>
          <a:xfrm>
            <a:off x="14288" y="5715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dirty="0">
              <a:solidFill>
                <a:srgbClr val="0000FF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graphicFrame>
        <p:nvGraphicFramePr>
          <p:cNvPr id="54313" name="Group 41"/>
          <p:cNvGraphicFramePr>
            <a:graphicFrameLocks noGrp="1"/>
          </p:cNvGraphicFramePr>
          <p:nvPr>
            <p:ph sz="half" idx="1"/>
          </p:nvPr>
        </p:nvGraphicFramePr>
        <p:xfrm>
          <a:off x="0" y="1135063"/>
          <a:ext cx="9144000" cy="5148263"/>
        </p:xfrm>
        <a:graphic>
          <a:graphicData uri="http://schemas.openxmlformats.org/drawingml/2006/table">
            <a:tbl>
              <a:tblPr/>
              <a:tblGrid>
                <a:gridCol w="2557463"/>
                <a:gridCol w="2938462"/>
                <a:gridCol w="3648075"/>
              </a:tblGrid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1905-1907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1868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1911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1914 – 1918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91" name="Content Placeholder 40990"/>
          <p:cNvGraphicFramePr/>
          <p:nvPr>
            <p:ph sz="half" idx="2"/>
          </p:nvPr>
        </p:nvGraphicFramePr>
        <p:xfrm>
          <a:off x="0" y="549275"/>
          <a:ext cx="9144000" cy="701675"/>
        </p:xfrm>
        <a:graphic>
          <a:graphicData uri="http://schemas.openxmlformats.org/drawingml/2006/table">
            <a:tbl>
              <a:tblPr/>
              <a:tblGrid>
                <a:gridCol w="2559050"/>
                <a:gridCol w="2936875"/>
                <a:gridCol w="3648075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– nội dung cơ bản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45" descr="wonderful-na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44000" cy="688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Line 4"/>
          <p:cNvSpPr/>
          <p:nvPr/>
        </p:nvSpPr>
        <p:spPr>
          <a:xfrm>
            <a:off x="0" y="476250"/>
            <a:ext cx="9144000" cy="0"/>
          </a:xfrm>
          <a:prstGeom prst="line">
            <a:avLst/>
          </a:prstGeom>
          <a:ln w="57150" cap="flat" cmpd="thinThick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88" name="Text Box 5"/>
          <p:cNvSpPr txBox="1"/>
          <p:nvPr/>
        </p:nvSpPr>
        <p:spPr>
          <a:xfrm>
            <a:off x="14288" y="5715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dirty="0">
              <a:solidFill>
                <a:srgbClr val="0000FF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graphicFrame>
        <p:nvGraphicFramePr>
          <p:cNvPr id="41989" name="Content Placeholder 41988"/>
          <p:cNvGraphicFramePr/>
          <p:nvPr>
            <p:ph sz="half" idx="1"/>
          </p:nvPr>
        </p:nvGraphicFramePr>
        <p:xfrm>
          <a:off x="0" y="1135063"/>
          <a:ext cx="9144000" cy="5308600"/>
        </p:xfrm>
        <a:graphic>
          <a:graphicData uri="http://schemas.openxmlformats.org/drawingml/2006/table">
            <a:tbl>
              <a:tblPr/>
              <a:tblGrid>
                <a:gridCol w="2557463"/>
                <a:gridCol w="2938462"/>
                <a:gridCol w="3648075"/>
              </a:tblGrid>
              <a:tr h="1185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1871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xã Pa ri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nước VS đầu tiên , nh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nước do dân,vì dân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1905-1907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mạng Nga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cách mạng dân chủ TS đầu tiên do giai cấp VS lãnh đạo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1868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Cuộc Duy Tân Minh Trị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Thoát khỏi số phận mất nước,phát triển theo hướng TBCN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1911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Cách mạng Tân Hợi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Lật đổ CĐPK, mở đường cho CNTB p/triển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1914 – 1918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 tranh thế giới thứ nhất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 địa của các nước đế quốc được phân chia lại.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15" name="Content Placeholder 42014"/>
          <p:cNvGraphicFramePr/>
          <p:nvPr>
            <p:ph sz="half" idx="2"/>
          </p:nvPr>
        </p:nvGraphicFramePr>
        <p:xfrm>
          <a:off x="0" y="549275"/>
          <a:ext cx="9144000" cy="701675"/>
        </p:xfrm>
        <a:graphic>
          <a:graphicData uri="http://schemas.openxmlformats.org/drawingml/2006/table">
            <a:tbl>
              <a:tblPr/>
              <a:tblGrid>
                <a:gridCol w="2559050"/>
                <a:gridCol w="2936875"/>
                <a:gridCol w="3648075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– nội dung cơ bản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04825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vi-VN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thức 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  <a:r>
              <a:rPr lang="vi-VN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vấn đề chủ yếu</a:t>
            </a: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562600"/>
          </a:xfrm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vi-VN" alt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1: 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mạng tư sản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(Nguyên nhân, lãnh đạo, lực lượng tham gia, kết quả)</a:t>
            </a:r>
            <a:endParaRPr lang="vi-VN" altLang="x-none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Về quá trình chuyển từ CNTBTDCT sang CNĐQ:</a:t>
            </a:r>
            <a:endParaRPr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- Thời gian?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- Các đặc trưng của CNĐQ?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- Những mâu thuẫn chủ yếu?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3: Phong tr</a:t>
            </a:r>
            <a:r>
              <a:rPr lang="vi-VN" altLang="x-none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công nhân v</a:t>
            </a:r>
            <a:r>
              <a:rPr lang="vi-VN" altLang="x-none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ra đời của CNXH khoa học:</a:t>
            </a:r>
            <a:endParaRPr lang="vi-VN" altLang="x-none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Nguyên nhân giai cấp công nhân đấu tranh?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Lập niên biểu các giai đoạn phát triển?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4: 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chiến tranh thế giới thứ nhất (1914 - 1918) </a:t>
            </a:r>
            <a:r>
              <a:rPr lang="vi-VN" alt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solidFill>
                <a:srgbClr val="FF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99113"/>
          </a:xfrm>
          <a:ln/>
        </p:spPr>
        <p:txBody>
          <a:bodyPr vert="horz" wrap="square" lIns="91440" tIns="45720" rIns="91440" bIns="45720" anchor="t" anchorCtr="0"/>
          <a:p>
            <a:pPr lvl="2" algn="ctr" eaLnBrk="1" hangingPunct="1">
              <a:buFont typeface="Wingdings" panose="05000000000000000000" pitchFamily="2" charset="2"/>
              <a:buNone/>
            </a:pPr>
            <a:endParaRPr dirty="0">
              <a:latin typeface=".VnTimeH" pitchFamily="34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endParaRPr dirty="0">
              <a:latin typeface=".VnTimeH" pitchFamily="34" charset="0"/>
            </a:endParaRPr>
          </a:p>
        </p:txBody>
      </p:sp>
      <p:pic>
        <p:nvPicPr>
          <p:cNvPr id="44035" name="Picture 4" descr="j0233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9350" y="1219200"/>
            <a:ext cx="474345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39738"/>
          </a:xfrm>
        </p:spPr>
        <p:txBody>
          <a:bodyPr vert="horz" wrap="square" lIns="91440" tIns="45720" rIns="91440" bIns="45720" numCol="1" anchor="ctr" anchorCtr="0" compatLnSpc="1"/>
          <a:p>
            <a:pPr eaLnBrk="1" hangingPunct="1"/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1: Các cuộc cách mạng tư sản thời cận đại</a:t>
            </a:r>
            <a:endParaRPr sz="2400" b="1" i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5059" name="Table Placeholder 45058"/>
          <p:cNvGraphicFramePr/>
          <p:nvPr>
            <p:ph type="tbl" idx="1"/>
          </p:nvPr>
        </p:nvGraphicFramePr>
        <p:xfrm>
          <a:off x="457200" y="762000"/>
          <a:ext cx="8229600" cy="57912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5619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Cm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 đạo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Lật đổ TD TBN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 sản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 tranh GPDT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đường CNTB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ptriển</a:t>
                      </a:r>
                      <a:endParaRPr lang="en-US" sz="1800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Lật đổ chế độ Pk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 sản, quý tộc mới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chiến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đường CNTB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ptriển</a:t>
                      </a:r>
                      <a:endParaRPr lang="en-US" sz="1800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 Mĩ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Lật đổ TD Anh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 sản, chủ nô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 tranh GPDT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đường CNTB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ptriển</a:t>
                      </a:r>
                      <a:endParaRPr lang="en-US" sz="1800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Lật đổ chế độ Pk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 sản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chiến, chống NX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đường CNTB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ptriển</a:t>
                      </a:r>
                      <a:endParaRPr lang="en-US" sz="1800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Đức, Italia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 nhất đất nước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 tộc tư sản hoá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 nhất đất nước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đường CNTB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ptriển</a:t>
                      </a:r>
                      <a:endParaRPr lang="en-US" sz="1800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 Bản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Lật đổ chế độ PK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 tộc, tư sản hoá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 cách</a:t>
                      </a:r>
                      <a:endParaRPr lang="en-US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đường CNTB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ptriển</a:t>
                      </a:r>
                      <a:endParaRPr lang="en-US" sz="1800" dirty="0">
                        <a:solidFill>
                          <a:srgbClr val="0D0D0D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73063"/>
          </a:xfrm>
        </p:spPr>
        <p:txBody>
          <a:bodyPr vert="horz" wrap="square" lIns="91440" tIns="45720" rIns="91440" bIns="45720" numCol="1" anchor="ctr" anchorCtr="0" compatLnSpc="1"/>
          <a:p>
            <a:pPr eaLnBrk="1" hangingPunct="1"/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Chủ nghĩa tư bản chuyển sang giai đoạn ĐQCN</a:t>
            </a:r>
            <a:endParaRPr sz="2400" b="1" i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491" name="Rectangle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70513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-Thời gian: 30 năm cuối thế kỉ XIX-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thế kỉ XX.</a:t>
            </a:r>
            <a:endParaRPr lang="vi-VN" alt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-Các đặc trưng của chủ nghĩa đế quốc:</a:t>
            </a:r>
            <a:endParaRPr lang="vi-VN" alt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+ Tập trung sản xuất, tập trung tư bản hình th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  <a:hlinkClick r:id="rId1" action="ppaction://hlinksldjump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nh các tổ chức độc quyền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Xuất hiện tầng lớp tư bản t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nh.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Các nh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 bản đẩy mạnh việc xuất khẩu tư bản.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+ Các nước đế quốc đẩy mạnh việc xâm lược thuộc địa.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Các nước đế quốc có sự tranh gi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thuộc địa.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-Những mâu thuẫn chủ yếu của ĐQCN:</a:t>
            </a:r>
            <a:endParaRPr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Giữa TS với VS v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dân lao động (mâu thuẫn giai cấp).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Gữa nhân dân thuộc địa với đế quốc (mâu thuẫn dân tộc).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Giữa các nước đế quốc với nhau.</a:t>
            </a:r>
            <a:endParaRPr lang="vi-VN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400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5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charRg st="51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89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charRg st="89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162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charRg st="162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20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charRg st="20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252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1491">
                                            <p:txEl>
                                              <p:charRg st="252" end="3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306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1491">
                                            <p:txEl>
                                              <p:charRg st="306" end="3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355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1491">
                                            <p:txEl>
                                              <p:charRg st="355" end="3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390" end="4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1491">
                                            <p:txEl>
                                              <p:charRg st="390" end="4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451" end="5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1491">
                                            <p:txEl>
                                              <p:charRg st="451" end="5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charRg st="510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1491">
                                            <p:txEl>
                                              <p:charRg st="510" end="5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2514" name="Rectangle 2"/>
          <p:cNvSpPr>
            <a:spLocks noGrp="1"/>
          </p:cNvSpPr>
          <p:nvPr>
            <p:ph type="title"/>
          </p:nvPr>
        </p:nvSpPr>
        <p:spPr>
          <a:xfrm>
            <a:off x="152400" y="103188"/>
            <a:ext cx="8686800" cy="1314450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3: Phong tr</a:t>
            </a:r>
            <a:r>
              <a:rPr lang="vi-VN" altLang="x-none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công nhân v</a:t>
            </a:r>
            <a:r>
              <a:rPr lang="vi-VN" altLang="x-none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ra đời của CNXH khoa học.</a:t>
            </a:r>
            <a:b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lang="vi-VN" altLang="x-none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công nhân:</a:t>
            </a:r>
            <a:b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- Nguyên nhân: giai cấp công nhân bị tư sản bóc lột nặng nề</a:t>
            </a:r>
            <a:r>
              <a:rPr lang="vi-VN" altLang="x-none" sz="2400" b="1" i="1" dirty="0">
                <a:latin typeface="Times New Roman" panose="02020603050405020304" pitchFamily="18" charset="0"/>
                <a:ea typeface="Times New Roman" panose="02020603050405020304" pitchFamily="18" charset="0"/>
                <a:hlinkClick r:id="rId1" action="ppaction://hlinksldjump"/>
              </a:rPr>
              <a:t>…</a:t>
            </a:r>
            <a:b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giai đoạn phát triển: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568" name="Rectangle 56"/>
          <p:cNvSpPr>
            <a:spLocks noChangeArrowheads="1"/>
          </p:cNvSpPr>
          <p:nvPr/>
        </p:nvSpPr>
        <p:spPr bwMode="auto">
          <a:xfrm>
            <a:off x="533400" y="41910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graphicFrame>
        <p:nvGraphicFramePr>
          <p:cNvPr id="47108" name="Table Placeholder 47107"/>
          <p:cNvGraphicFramePr/>
          <p:nvPr>
            <p:ph type="tbl" idx="1"/>
          </p:nvPr>
        </p:nvGraphicFramePr>
        <p:xfrm>
          <a:off x="228600" y="1524000"/>
          <a:ext cx="8686800" cy="5108575"/>
        </p:xfrm>
        <a:graphic>
          <a:graphicData uri="http://schemas.openxmlformats.org/drawingml/2006/table">
            <a:tbl>
              <a:tblPr/>
              <a:tblGrid>
                <a:gridCol w="2171700"/>
                <a:gridCol w="3217863"/>
                <a:gridCol w="3297237"/>
              </a:tblGrid>
              <a:tr h="993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đoạn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đấu tranh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thế kỉ XVIII đầu thế kỉ XIX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 tr</a:t>
                      </a: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đập phá máy móc, đốt công xưởng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 tranh thiếu tổ chức, mang tính tự phát, mục tiêu kinh tế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năm 20 – 30 của thế kỉ XIX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nghĩa (Đức, Pháp), Đưa Hiến Chương </a:t>
                      </a: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(Anh)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có đường lối chính trị rõ r</a:t>
                      </a: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thế kỉ XIX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tình, bãi công, lập Đảng công nhân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280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đường lối, có tổ chức, có lí luận khoa học- CNXH KH</a:t>
                      </a:r>
                      <a:endParaRPr lang="en-US" sz="2800" dirty="0">
                        <a:solidFill>
                          <a:schemeClr val="tx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7634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8: ÔN TẬP LỊCH SỬ THẾ GiỚI CẬN ĐẠI</a:t>
            </a:r>
            <a:endParaRPr sz="27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635" name="Rectangle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56113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học hôm nay: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Ôn tập những sự kiện cơ bản của lịch sử thế giới cận đại.</a:t>
            </a: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Nhận thức được những vấn đề chủ yếu của lịch sử thế giới cận đại.</a:t>
            </a: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Rèn luyện một số kĩ năng bộ môn.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2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charRg st="26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86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charRg st="86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154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7635">
                                            <p:txEl>
                                              <p:charRg st="154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vi-VN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của chiến tranh thế giới thứ nhất 1914 - 1918</a:t>
            </a:r>
            <a:endParaRPr sz="2800" dirty="0"/>
          </a:p>
        </p:txBody>
      </p:sp>
      <p:sp>
        <p:nvSpPr>
          <p:cNvPr id="4" name="Title 1"/>
          <p:cNvSpPr txBox="1"/>
          <p:nvPr/>
        </p:nvSpPr>
        <p:spPr bwMode="auto">
          <a:xfrm>
            <a:off x="5334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sâu xa: </a:t>
            </a:r>
            <a:endParaRPr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har char="-"/>
            </a:pP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quy luật phát triển không đồng đều của CNTB dẫn đến sự thay đổi sâu sắc về vị trí của các nước đế quốc ở đầu thế kỉ XX</a:t>
            </a:r>
            <a:endParaRPr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har char="-"/>
            </a:pP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sự phân chia thuộc địa không đồng đều giữa các nước đế quốc trẻ (Đức, Mĩ, Nhật) v</a:t>
            </a: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nước đế quốc gi</a:t>
            </a: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(Anh, Pháp)</a:t>
            </a:r>
            <a:endParaRPr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91" name="AutoShape 19"/>
          <p:cNvSpPr/>
          <p:nvPr/>
        </p:nvSpPr>
        <p:spPr>
          <a:xfrm>
            <a:off x="152400" y="762000"/>
            <a:ext cx="8610600" cy="5867400"/>
          </a:xfrm>
          <a:prstGeom prst="star8">
            <a:avLst>
              <a:gd name="adj" fmla="val 33352"/>
            </a:avLst>
          </a:prstGeom>
          <a:solidFill>
            <a:srgbClr val="66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BÀI TẬP THỰC HÀNH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BÀN</a:t>
            </a:r>
            <a:r>
              <a:rPr sz="2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0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har char="-"/>
            </a:pPr>
            <a:r>
              <a:rPr sz="32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ra 5 sự kiện tiêu biểu của</a:t>
            </a:r>
            <a:endParaRPr sz="3200" b="1" i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thế giới cận đại. </a:t>
            </a:r>
            <a:endParaRPr sz="3200" b="1" i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har char="-"/>
            </a:pPr>
            <a:r>
              <a:rPr sz="32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vì sao chọn những </a:t>
            </a:r>
            <a:endParaRPr sz="3200" b="1" i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kiện đó?</a:t>
            </a:r>
            <a:endParaRPr sz="3200" b="1" i="1" dirty="0">
              <a:solidFill>
                <a:srgbClr val="D6009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904" name="Rectangle 16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4754563"/>
          </a:xfrm>
          <a:solidFill>
            <a:srgbClr val="FFCC99">
              <a:alpha val="100000"/>
            </a:srgbClr>
          </a:solidFill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2: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Biểu diễn những nội dung chính của thời kì cận đại bằng sơ đồ tư duy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90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charRg st="11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7904">
                                            <p:txEl>
                                              <p:charRg st="11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3" name="AutoShape 7"/>
          <p:cNvSpPr/>
          <p:nvPr/>
        </p:nvSpPr>
        <p:spPr>
          <a:xfrm>
            <a:off x="381000" y="2819400"/>
            <a:ext cx="8382000" cy="2590800"/>
          </a:xfrm>
          <a:prstGeom prst="wave">
            <a:avLst>
              <a:gd name="adj1" fmla="val 12306"/>
              <a:gd name="adj2" fmla="val -6319"/>
            </a:avLst>
          </a:prstGeom>
          <a:solidFill>
            <a:srgbClr val="CC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dirty="0">
                <a:latin typeface="VNI-Times" pitchFamily="2" charset="0"/>
              </a:rPr>
              <a:t> </a:t>
            </a:r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về nh</a:t>
            </a:r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tập kiểm tra</a:t>
            </a:r>
            <a:endParaRPr sz="2800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10" name="AutoShape 14"/>
          <p:cNvSpPr/>
          <p:nvPr/>
        </p:nvSpPr>
        <p:spPr>
          <a:xfrm>
            <a:off x="2667000" y="457200"/>
            <a:ext cx="4724400" cy="1524000"/>
          </a:xfrm>
          <a:prstGeom prst="flowChartTerminator">
            <a:avLst/>
          </a:prstGeom>
          <a:solidFill>
            <a:srgbClr val="00CCFF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33CC"/>
              </a:solidFill>
              <a:latin typeface="VNI-Times" pitchFamily="2" charset="0"/>
            </a:endParaRPr>
          </a:p>
        </p:txBody>
      </p:sp>
      <p:sp>
        <p:nvSpPr>
          <p:cNvPr id="29712" name="Text Box 16"/>
          <p:cNvSpPr txBox="1"/>
          <p:nvPr/>
        </p:nvSpPr>
        <p:spPr>
          <a:xfrm>
            <a:off x="3886200" y="762000"/>
            <a:ext cx="2286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13" name="AutoShape 17"/>
          <p:cNvSpPr/>
          <p:nvPr/>
        </p:nvSpPr>
        <p:spPr>
          <a:xfrm>
            <a:off x="4648200" y="1981200"/>
            <a:ext cx="533400" cy="1219200"/>
          </a:xfrm>
          <a:prstGeom prst="flowChartMerge">
            <a:avLst/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10" grpId="0" animBg="1"/>
      <p:bldP spid="29712" grpId="0"/>
      <p:bldP spid="297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5" descr="attachment1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00CC"/>
          </a:solidFill>
          <a:ln w="9525" cap="flat" cmpd="sng">
            <a:solidFill>
              <a:srgbClr val="66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227" name="WordArt 6"/>
          <p:cNvSpPr>
            <a:spLocks noTextEdit="1"/>
          </p:cNvSpPr>
          <p:nvPr/>
        </p:nvSpPr>
        <p:spPr>
          <a:xfrm>
            <a:off x="2743200" y="5181600"/>
            <a:ext cx="563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28" name="WordArt 9"/>
          <p:cNvSpPr>
            <a:spLocks noTextEdit="1"/>
          </p:cNvSpPr>
          <p:nvPr/>
        </p:nvSpPr>
        <p:spPr>
          <a:xfrm>
            <a:off x="457200" y="685800"/>
            <a:ext cx="8305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8389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 THÀNH CẢM ƠN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53252" name="Picture 3" descr="C:\Users\Admin\Downloads\luoc_do_cac_nuoc_de_quoc_va_thuoc_dia_dau_the_ki_xx_500_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66800" y="304800"/>
            <a:ext cx="97536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Box 4"/>
          <p:cNvSpPr txBox="1"/>
          <p:nvPr/>
        </p:nvSpPr>
        <p:spPr>
          <a:xfrm>
            <a:off x="8229600" y="56388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VNI-Times" pitchFamily="2" charset="0"/>
                <a:hlinkClick r:id="rId2" action="ppaction://hlinksldjump"/>
              </a:rPr>
              <a:t>A</a:t>
            </a:r>
            <a:endParaRPr dirty="0">
              <a:latin typeface="VNI-Times" pitchFamily="2" charset="0"/>
            </a:endParaRPr>
          </a:p>
        </p:txBody>
      </p:sp>
      <p:sp>
        <p:nvSpPr>
          <p:cNvPr id="53254" name="TextBox 5"/>
          <p:cNvSpPr txBox="1"/>
          <p:nvPr/>
        </p:nvSpPr>
        <p:spPr>
          <a:xfrm>
            <a:off x="457200" y="3048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VNI-Times" pitchFamily="2" charset="0"/>
                <a:hlinkClick r:id="rId3" action="ppaction://hlinksldjump"/>
              </a:rPr>
              <a:t>B</a:t>
            </a:r>
            <a:endParaRPr dirty="0"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4" name="Picture 45" descr="a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04800"/>
            <a:ext cx="83058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TextBox 5"/>
          <p:cNvSpPr txBox="1"/>
          <p:nvPr/>
        </p:nvSpPr>
        <p:spPr>
          <a:xfrm>
            <a:off x="8077200" y="5715000"/>
            <a:ext cx="609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VNI-Times" pitchFamily="2" charset="0"/>
                <a:hlinkClick r:id="rId2" action="ppaction://hlinksldjump"/>
              </a:rPr>
              <a:t>A</a:t>
            </a:r>
            <a:endParaRPr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55300" name="Picture 2" descr="http://www.cadasa.vn/e-cadasa/pst_elpro/images/lichsu/Su10/lich-su-lop-10-bai-36-hinh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394335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Picture 4" descr="http://www.cadasa.vn/e-cadasa/pst_elpro/images/lichsu/Su10/lich-su-lop-10-bai-36-hi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28600"/>
            <a:ext cx="44196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6" descr="http://www.cadasa.vn/e-cadasa/pst_elpro/images/lichsu/Su10/lich-su-lop-10-bai-36-hinh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24200"/>
            <a:ext cx="3962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Picture 8" descr="http://www.cadasa.vn/e-cadasa/pst_elpro/images/lichsu/Su10/lich-su-lop-10-bai-36-hinh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200400"/>
            <a:ext cx="45720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4" name="TextBox 8"/>
          <p:cNvSpPr txBox="1"/>
          <p:nvPr/>
        </p:nvSpPr>
        <p:spPr>
          <a:xfrm>
            <a:off x="3657600" y="2590800"/>
            <a:ext cx="533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VNI-Times" pitchFamily="2" charset="0"/>
                <a:hlinkClick r:id="rId5" action="ppaction://hlinksldjump"/>
              </a:rPr>
              <a:t>A</a:t>
            </a:r>
            <a:endParaRPr dirty="0"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56324" name="Picture 2" descr="http://www.cadasa.vn/e-cadasa/pst_elpro/images/lichsu/Su10/lich-su-lop-10-bai-36-hinh-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04800"/>
            <a:ext cx="82296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TextBox 4"/>
          <p:cNvSpPr txBox="1"/>
          <p:nvPr/>
        </p:nvSpPr>
        <p:spPr>
          <a:xfrm>
            <a:off x="8001000" y="457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VNI-Times" pitchFamily="2" charset="0"/>
              </a:rPr>
              <a:t>A</a:t>
            </a:r>
            <a:endParaRPr dirty="0"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57348" name="Picture 2" descr="http://media.saostar.vn/thumb_x600x/upload/387/2015/4/30/HINH%20ANH%20BAI%20CONG%20CUA%20CONG%20NHAN%20O%20TP%20CHICAGO%20MY%20188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28600"/>
            <a:ext cx="81534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TextBox 4"/>
          <p:cNvSpPr txBox="1"/>
          <p:nvPr/>
        </p:nvSpPr>
        <p:spPr>
          <a:xfrm>
            <a:off x="609600" y="457200"/>
            <a:ext cx="8001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 công của 40 vạn công nhân Chicago 1. 5. 1886</a:t>
            </a:r>
            <a:endParaRPr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0" name="TextBox 5"/>
          <p:cNvSpPr txBox="1"/>
          <p:nvPr/>
        </p:nvSpPr>
        <p:spPr>
          <a:xfrm>
            <a:off x="8229600" y="3810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VNI-Times" pitchFamily="2" charset="0"/>
              </a:rPr>
              <a:t>A</a:t>
            </a:r>
            <a:endParaRPr dirty="0"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Line 11"/>
          <p:cNvSpPr/>
          <p:nvPr/>
        </p:nvSpPr>
        <p:spPr>
          <a:xfrm flipV="1">
            <a:off x="381000" y="2819400"/>
            <a:ext cx="8534400" cy="460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30723" name="Group 29"/>
          <p:cNvGrpSpPr/>
          <p:nvPr/>
        </p:nvGrpSpPr>
        <p:grpSpPr>
          <a:xfrm>
            <a:off x="152400" y="2300288"/>
            <a:ext cx="7924800" cy="1671637"/>
            <a:chOff x="-144" y="777"/>
            <a:chExt cx="4992" cy="1053"/>
          </a:xfrm>
        </p:grpSpPr>
        <p:sp>
          <p:nvSpPr>
            <p:cNvPr id="30726" name="Line 5"/>
            <p:cNvSpPr/>
            <p:nvPr/>
          </p:nvSpPr>
          <p:spPr>
            <a:xfrm>
              <a:off x="768" y="105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27" name="Line 7"/>
            <p:cNvSpPr/>
            <p:nvPr/>
          </p:nvSpPr>
          <p:spPr>
            <a:xfrm>
              <a:off x="3696" y="105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28" name="Line 8"/>
            <p:cNvSpPr/>
            <p:nvPr/>
          </p:nvSpPr>
          <p:spPr>
            <a:xfrm>
              <a:off x="1728" y="105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29" name="Text Box 12"/>
            <p:cNvSpPr txBox="1"/>
            <p:nvPr/>
          </p:nvSpPr>
          <p:spPr>
            <a:xfrm>
              <a:off x="-144" y="1248"/>
              <a:ext cx="768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Char char="-"/>
              </a:pPr>
              <a:r>
                <a:rPr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Cộng sản nguyên thuỷ</a:t>
              </a:r>
              <a:endParaRPr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30" name="Text Box 13"/>
            <p:cNvSpPr txBox="1"/>
            <p:nvPr/>
          </p:nvSpPr>
          <p:spPr>
            <a:xfrm>
              <a:off x="1920" y="1440"/>
              <a:ext cx="76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Phong kiến</a:t>
              </a:r>
              <a:endParaRPr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31" name="Text Box 14"/>
            <p:cNvSpPr txBox="1"/>
            <p:nvPr/>
          </p:nvSpPr>
          <p:spPr>
            <a:xfrm>
              <a:off x="2976" y="1440"/>
              <a:ext cx="76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TBCN</a:t>
              </a:r>
              <a:endParaRPr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32" name="Text Box 15"/>
            <p:cNvSpPr txBox="1"/>
            <p:nvPr/>
          </p:nvSpPr>
          <p:spPr>
            <a:xfrm>
              <a:off x="3792" y="1440"/>
              <a:ext cx="100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TBCN- XHCN</a:t>
              </a:r>
              <a:endParaRPr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33" name="Line 16"/>
            <p:cNvSpPr/>
            <p:nvPr/>
          </p:nvSpPr>
          <p:spPr>
            <a:xfrm>
              <a:off x="2784" y="105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4" name="Text Box 17"/>
            <p:cNvSpPr txBox="1"/>
            <p:nvPr/>
          </p:nvSpPr>
          <p:spPr>
            <a:xfrm>
              <a:off x="864" y="816"/>
              <a:ext cx="76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Cổ đại</a:t>
              </a:r>
              <a:endParaRPr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35" name="Text Box 19"/>
            <p:cNvSpPr txBox="1"/>
            <p:nvPr/>
          </p:nvSpPr>
          <p:spPr>
            <a:xfrm>
              <a:off x="1968" y="864"/>
              <a:ext cx="76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Trung đại</a:t>
              </a:r>
              <a:endParaRPr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36" name="Text Box 20"/>
            <p:cNvSpPr txBox="1"/>
            <p:nvPr/>
          </p:nvSpPr>
          <p:spPr>
            <a:xfrm>
              <a:off x="2928" y="816"/>
              <a:ext cx="76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Cận đại</a:t>
              </a:r>
              <a:endParaRPr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37" name="Text Box 21"/>
            <p:cNvSpPr txBox="1"/>
            <p:nvPr/>
          </p:nvSpPr>
          <p:spPr>
            <a:xfrm>
              <a:off x="4080" y="777"/>
              <a:ext cx="76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Hiện đại</a:t>
              </a:r>
              <a:endParaRPr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38" name="Text Box 22"/>
            <p:cNvSpPr txBox="1"/>
            <p:nvPr/>
          </p:nvSpPr>
          <p:spPr>
            <a:xfrm>
              <a:off x="480" y="816"/>
              <a:ext cx="48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TNK IV TCN</a:t>
              </a:r>
              <a:endParaRPr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39" name="Text Box 23"/>
            <p:cNvSpPr txBox="1"/>
            <p:nvPr/>
          </p:nvSpPr>
          <p:spPr>
            <a:xfrm>
              <a:off x="1488" y="912"/>
              <a:ext cx="48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Năm 476</a:t>
              </a:r>
              <a:endParaRPr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40" name="Text Box 25"/>
            <p:cNvSpPr txBox="1"/>
            <p:nvPr/>
          </p:nvSpPr>
          <p:spPr>
            <a:xfrm>
              <a:off x="2592" y="816"/>
              <a:ext cx="4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Năm 1566</a:t>
              </a:r>
              <a:endParaRPr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741" name="Text Box 28"/>
            <p:cNvSpPr txBox="1"/>
            <p:nvPr/>
          </p:nvSpPr>
          <p:spPr>
            <a:xfrm>
              <a:off x="3504" y="816"/>
              <a:ext cx="4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Năm 1917</a:t>
              </a:r>
              <a:endParaRPr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30724" name="Text Box 30"/>
          <p:cNvSpPr txBox="1"/>
          <p:nvPr/>
        </p:nvSpPr>
        <p:spPr>
          <a:xfrm>
            <a:off x="1600200" y="1371600"/>
            <a:ext cx="6096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 đồ phân kỳ Lịch sử thế giới</a:t>
            </a:r>
            <a:endParaRPr sz="18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725" name="Text Box 12"/>
          <p:cNvSpPr txBox="1"/>
          <p:nvPr/>
        </p:nvSpPr>
        <p:spPr>
          <a:xfrm>
            <a:off x="1828800" y="3200400"/>
            <a:ext cx="121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Char char="-"/>
            </a:pP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Chiếm hữu nô lệ</a:t>
            </a:r>
            <a:endParaRPr sz="1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13"/>
          <p:cNvSpPr txBox="1"/>
          <p:nvPr/>
        </p:nvSpPr>
        <p:spPr>
          <a:xfrm>
            <a:off x="0" y="2667000"/>
            <a:ext cx="685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PK</a:t>
            </a:r>
            <a:endParaRPr sz="16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31747" name="Group 36"/>
          <p:cNvGrpSpPr/>
          <p:nvPr/>
        </p:nvGrpSpPr>
        <p:grpSpPr>
          <a:xfrm>
            <a:off x="304800" y="1087438"/>
            <a:ext cx="8077200" cy="4710112"/>
            <a:chOff x="192" y="672"/>
            <a:chExt cx="5088" cy="2967"/>
          </a:xfrm>
        </p:grpSpPr>
        <p:sp>
          <p:nvSpPr>
            <p:cNvPr id="31748" name="Line 4"/>
            <p:cNvSpPr/>
            <p:nvPr/>
          </p:nvSpPr>
          <p:spPr>
            <a:xfrm>
              <a:off x="240" y="1584"/>
              <a:ext cx="50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749" name="Line 5"/>
            <p:cNvSpPr/>
            <p:nvPr/>
          </p:nvSpPr>
          <p:spPr>
            <a:xfrm>
              <a:off x="624" y="148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0" name="Line 6"/>
            <p:cNvSpPr/>
            <p:nvPr/>
          </p:nvSpPr>
          <p:spPr>
            <a:xfrm>
              <a:off x="4224" y="148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1" name="Line 8"/>
            <p:cNvSpPr/>
            <p:nvPr/>
          </p:nvSpPr>
          <p:spPr>
            <a:xfrm>
              <a:off x="3456" y="148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2" name="Line 10"/>
            <p:cNvSpPr/>
            <p:nvPr/>
          </p:nvSpPr>
          <p:spPr>
            <a:xfrm flipV="1">
              <a:off x="1440" y="2400"/>
              <a:ext cx="1584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3" name="Line 11"/>
            <p:cNvSpPr/>
            <p:nvPr/>
          </p:nvSpPr>
          <p:spPr>
            <a:xfrm>
              <a:off x="1440" y="1488"/>
              <a:ext cx="0" cy="912"/>
            </a:xfrm>
            <a:prstGeom prst="line">
              <a:avLst/>
            </a:prstGeom>
            <a:ln w="9525" cap="flat" cmpd="sng">
              <a:solidFill>
                <a:srgbClr val="FF66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31754" name="Line 12"/>
            <p:cNvSpPr/>
            <p:nvPr/>
          </p:nvSpPr>
          <p:spPr>
            <a:xfrm flipH="1">
              <a:off x="3024" y="1584"/>
              <a:ext cx="0" cy="816"/>
            </a:xfrm>
            <a:prstGeom prst="line">
              <a:avLst/>
            </a:prstGeom>
            <a:ln w="9525" cap="flat" cmpd="sng">
              <a:solidFill>
                <a:srgbClr val="FF66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31755" name="Line 14"/>
            <p:cNvSpPr/>
            <p:nvPr/>
          </p:nvSpPr>
          <p:spPr>
            <a:xfrm>
              <a:off x="1440" y="1584"/>
              <a:ext cx="0" cy="816"/>
            </a:xfrm>
            <a:prstGeom prst="line">
              <a:avLst/>
            </a:prstGeom>
            <a:ln w="9525" cap="flat" cmpd="sng">
              <a:solidFill>
                <a:srgbClr val="FF66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31756" name="Text Box 15"/>
            <p:cNvSpPr txBox="1"/>
            <p:nvPr/>
          </p:nvSpPr>
          <p:spPr>
            <a:xfrm>
              <a:off x="336" y="1680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Năm 1566</a:t>
              </a:r>
              <a:endParaRPr sz="1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57" name="AutoShape 17"/>
            <p:cNvSpPr/>
            <p:nvPr/>
          </p:nvSpPr>
          <p:spPr>
            <a:xfrm>
              <a:off x="336" y="1296"/>
              <a:ext cx="768" cy="240"/>
            </a:xfrm>
            <a:custGeom>
              <a:avLst/>
              <a:gdLst>
                <a:gd name="txL" fmla="*/ 12431 w 21600"/>
                <a:gd name="txT" fmla="*/ 6120 h 21600"/>
                <a:gd name="txR" fmla="*/ 21600 w 21600"/>
                <a:gd name="txB" fmla="*/ 6120 h 21600"/>
              </a:gdLst>
              <a:ahLst/>
              <a:cxnLst>
                <a:cxn ang="17694720">
                  <a:pos x="0" y="0"/>
                </a:cxn>
                <a:cxn ang="589824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4034" y="0"/>
                  </a:lnTo>
                  <a:lnTo>
                    <a:pt x="14034" y="6079"/>
                  </a:lnTo>
                  <a:lnTo>
                    <a:pt x="12427" y="6079"/>
                  </a:lnTo>
                  <a:cubicBezTo>
                    <a:pt x="5564" y="6079"/>
                    <a:pt x="0" y="8801"/>
                    <a:pt x="0" y="12158"/>
                  </a:cubicBezTo>
                  <a:lnTo>
                    <a:pt x="0" y="21600"/>
                  </a:lnTo>
                  <a:lnTo>
                    <a:pt x="0" y="12158"/>
                  </a:lnTo>
                  <a:cubicBezTo>
                    <a:pt x="0" y="8801"/>
                    <a:pt x="5564" y="6079"/>
                    <a:pt x="12427" y="6079"/>
                  </a:cubicBezTo>
                  <a:lnTo>
                    <a:pt x="14034" y="6079"/>
                  </a:lnTo>
                  <a:lnTo>
                    <a:pt x="14034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1758" name="Text Box 18"/>
            <p:cNvSpPr txBox="1"/>
            <p:nvPr/>
          </p:nvSpPr>
          <p:spPr>
            <a:xfrm>
              <a:off x="192" y="1104"/>
              <a:ext cx="76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CMTS ?</a:t>
              </a:r>
              <a:endParaRPr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59" name="Text Box 19"/>
            <p:cNvSpPr txBox="1"/>
            <p:nvPr/>
          </p:nvSpPr>
          <p:spPr>
            <a:xfrm>
              <a:off x="1056" y="1632"/>
              <a:ext cx="432" cy="4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Giữa tk XIX</a:t>
              </a:r>
              <a:endParaRPr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0" name="Text Box 20"/>
            <p:cNvSpPr txBox="1"/>
            <p:nvPr/>
          </p:nvSpPr>
          <p:spPr>
            <a:xfrm>
              <a:off x="2064" y="1680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Đầu TK XX</a:t>
              </a:r>
              <a:endParaRPr sz="1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1" name="Text Box 21"/>
            <p:cNvSpPr txBox="1"/>
            <p:nvPr/>
          </p:nvSpPr>
          <p:spPr>
            <a:xfrm>
              <a:off x="3312" y="1728"/>
              <a:ext cx="432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1914</a:t>
              </a:r>
              <a:endParaRPr sz="1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2" name="Text Box 22"/>
            <p:cNvSpPr txBox="1"/>
            <p:nvPr/>
          </p:nvSpPr>
          <p:spPr>
            <a:xfrm>
              <a:off x="4080" y="1728"/>
              <a:ext cx="432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1918</a:t>
              </a:r>
              <a:endParaRPr sz="1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3" name="Text Box 23"/>
            <p:cNvSpPr txBox="1"/>
            <p:nvPr/>
          </p:nvSpPr>
          <p:spPr>
            <a:xfrm>
              <a:off x="1728" y="1296"/>
              <a:ext cx="76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ĐQCN ??</a:t>
              </a:r>
              <a:endParaRPr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4" name="Text Box 24"/>
            <p:cNvSpPr txBox="1"/>
            <p:nvPr/>
          </p:nvSpPr>
          <p:spPr>
            <a:xfrm>
              <a:off x="3552" y="1296"/>
              <a:ext cx="91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CTTG I ?</a:t>
              </a:r>
              <a:endParaRPr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5" name="Text Box 27"/>
            <p:cNvSpPr txBox="1"/>
            <p:nvPr/>
          </p:nvSpPr>
          <p:spPr>
            <a:xfrm>
              <a:off x="1440" y="2400"/>
              <a:ext cx="1104" cy="7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Char char="-"/>
              </a:pPr>
              <a:r>
                <a:rPr sz="1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Phong trào công nhân quốc tế ?</a:t>
              </a:r>
              <a:endParaRPr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Char char="-"/>
              </a:pPr>
              <a:r>
                <a:rPr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Phong trào gpdt     Á, Phi, MLT ?</a:t>
              </a:r>
              <a:endParaRPr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6" name="Line 30"/>
            <p:cNvSpPr/>
            <p:nvPr/>
          </p:nvSpPr>
          <p:spPr>
            <a:xfrm>
              <a:off x="624" y="3312"/>
              <a:ext cx="4656" cy="4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31767" name="Line 31"/>
            <p:cNvSpPr/>
            <p:nvPr/>
          </p:nvSpPr>
          <p:spPr>
            <a:xfrm>
              <a:off x="624" y="1680"/>
              <a:ext cx="0" cy="163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1768" name="Text Box 32"/>
            <p:cNvSpPr txBox="1"/>
            <p:nvPr/>
          </p:nvSpPr>
          <p:spPr>
            <a:xfrm>
              <a:off x="1872" y="3408"/>
              <a:ext cx="206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Văn hoá cận đại ?</a:t>
              </a:r>
              <a:endParaRPr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9" name="Text Box 33"/>
            <p:cNvSpPr txBox="1"/>
            <p:nvPr/>
          </p:nvSpPr>
          <p:spPr>
            <a:xfrm>
              <a:off x="816" y="672"/>
              <a:ext cx="408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sz="1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Sơ đồ biễu diễn nội dung LSTG Cận đại</a:t>
              </a:r>
              <a:endParaRPr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305800" cy="533400"/>
          </a:xfrm>
        </p:spPr>
        <p:txBody>
          <a:bodyPr vert="horz" wrap="square" lIns="91440" tIns="45720" rIns="91440" bIns="45720" numCol="1" anchor="t" anchorCtr="0" compatLnSpc="1"/>
          <a:p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kiến thức cơ bản.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sz="240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sz="24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endParaRPr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771" name="Group 36"/>
          <p:cNvGrpSpPr/>
          <p:nvPr/>
        </p:nvGrpSpPr>
        <p:grpSpPr>
          <a:xfrm>
            <a:off x="152400" y="1143000"/>
            <a:ext cx="4953000" cy="5414963"/>
            <a:chOff x="152400" y="1143000"/>
            <a:chExt cx="4953000" cy="5414665"/>
          </a:xfrm>
        </p:grpSpPr>
        <p:sp>
          <p:nvSpPr>
            <p:cNvPr id="32783" name="Text Box 7"/>
            <p:cNvSpPr txBox="1"/>
            <p:nvPr/>
          </p:nvSpPr>
          <p:spPr>
            <a:xfrm>
              <a:off x="152400" y="1143000"/>
              <a:ext cx="4953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29: CM H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Lan v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CMTS Anh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84" name="Text Box 9"/>
            <p:cNvSpPr txBox="1"/>
            <p:nvPr/>
          </p:nvSpPr>
          <p:spPr>
            <a:xfrm>
              <a:off x="152400" y="1749425"/>
              <a:ext cx="4953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30:CT gi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 độc lập . . . ở Bắc Mĩ</a:t>
              </a:r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85" name="Text Box 10"/>
            <p:cNvSpPr txBox="1"/>
            <p:nvPr/>
          </p:nvSpPr>
          <p:spPr>
            <a:xfrm>
              <a:off x="152400" y="2282825"/>
              <a:ext cx="4953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31:CM tư sản Pháp cuối TK XVIII 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86" name="Text Box 11"/>
            <p:cNvSpPr txBox="1"/>
            <p:nvPr/>
          </p:nvSpPr>
          <p:spPr>
            <a:xfrm>
              <a:off x="152400" y="2816225"/>
              <a:ext cx="4953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32: CM công nghiệp ở Châu Âu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87" name="Text Box 12"/>
            <p:cNvSpPr txBox="1"/>
            <p:nvPr/>
          </p:nvSpPr>
          <p:spPr>
            <a:xfrm>
              <a:off x="152400" y="3349625"/>
              <a:ext cx="4953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33: Ho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th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 CMTS ở Âu Mĩ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88" name="Text Box 13"/>
            <p:cNvSpPr txBox="1"/>
            <p:nvPr/>
          </p:nvSpPr>
          <p:spPr>
            <a:xfrm>
              <a:off x="152400" y="3883025"/>
              <a:ext cx="4953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34: CNTB chuyển sang Gđ ĐQCN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89" name="Text Box 16"/>
            <p:cNvSpPr txBox="1"/>
            <p:nvPr/>
          </p:nvSpPr>
          <p:spPr>
            <a:xfrm>
              <a:off x="152400" y="4416425"/>
              <a:ext cx="4953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35: Các nước A, P, Đ, Mĩ v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. . . .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90" name="Text Box 17"/>
            <p:cNvSpPr txBox="1"/>
            <p:nvPr/>
          </p:nvSpPr>
          <p:spPr>
            <a:xfrm>
              <a:off x="152400" y="4949825"/>
              <a:ext cx="4953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36: Sự hình th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 v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Pt của PTCN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91" name="Text Box 7"/>
            <p:cNvSpPr txBox="1"/>
            <p:nvPr/>
          </p:nvSpPr>
          <p:spPr>
            <a:xfrm>
              <a:off x="152400" y="5562600"/>
              <a:ext cx="4953000" cy="461963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37: Mác v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Ăngghen. Sự ra 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92" name="Text Box 26"/>
            <p:cNvSpPr txBox="1"/>
            <p:nvPr/>
          </p:nvSpPr>
          <p:spPr>
            <a:xfrm>
              <a:off x="152400" y="6096000"/>
              <a:ext cx="4953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38: QTế thứ nhất v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công xã Pari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2772" name="Group 24"/>
          <p:cNvGrpSpPr/>
          <p:nvPr/>
        </p:nvGrpSpPr>
        <p:grpSpPr>
          <a:xfrm>
            <a:off x="5181600" y="1143000"/>
            <a:ext cx="3810000" cy="5414963"/>
            <a:chOff x="5181600" y="1143000"/>
            <a:chExt cx="3810000" cy="5414641"/>
          </a:xfrm>
        </p:grpSpPr>
        <p:sp>
          <p:nvSpPr>
            <p:cNvPr id="32773" name="Text Box 7"/>
            <p:cNvSpPr txBox="1"/>
            <p:nvPr/>
          </p:nvSpPr>
          <p:spPr>
            <a:xfrm>
              <a:off x="5181600" y="1143000"/>
              <a:ext cx="3810000" cy="461963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39: Quốc tế thứ hai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74" name="Text Box 9"/>
            <p:cNvSpPr txBox="1"/>
            <p:nvPr/>
          </p:nvSpPr>
          <p:spPr>
            <a:xfrm>
              <a:off x="5181600" y="1749425"/>
              <a:ext cx="3810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40:Lênin v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PTCN Nga</a:t>
              </a:r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75" name="Text Box 10"/>
            <p:cNvSpPr txBox="1"/>
            <p:nvPr/>
          </p:nvSpPr>
          <p:spPr>
            <a:xfrm>
              <a:off x="5181600" y="2282825"/>
              <a:ext cx="3810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 11</a:t>
              </a:r>
              <a:endParaRPr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76" name="Text Box 11"/>
            <p:cNvSpPr txBox="1"/>
            <p:nvPr/>
          </p:nvSpPr>
          <p:spPr>
            <a:xfrm>
              <a:off x="5181600" y="2816225"/>
              <a:ext cx="3810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1: Nhật Bản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77" name="Text Box 12"/>
            <p:cNvSpPr txBox="1"/>
            <p:nvPr/>
          </p:nvSpPr>
          <p:spPr>
            <a:xfrm>
              <a:off x="5181600" y="3349625"/>
              <a:ext cx="3810000" cy="1015663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2: Ấn Độ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78" name="Text Box 13"/>
            <p:cNvSpPr txBox="1"/>
            <p:nvPr/>
          </p:nvSpPr>
          <p:spPr>
            <a:xfrm>
              <a:off x="5181600" y="3883025"/>
              <a:ext cx="3810000" cy="1015663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3: Trung Quốc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79" name="Text Box 16"/>
            <p:cNvSpPr txBox="1"/>
            <p:nvPr/>
          </p:nvSpPr>
          <p:spPr>
            <a:xfrm>
              <a:off x="5181600" y="4416425"/>
              <a:ext cx="3810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4:Các nước Đông Nam Á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80" name="Text Box 17"/>
            <p:cNvSpPr txBox="1"/>
            <p:nvPr/>
          </p:nvSpPr>
          <p:spPr>
            <a:xfrm>
              <a:off x="5181600" y="4949825"/>
              <a:ext cx="3810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5: Châu Phi v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KV MLT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81" name="Text Box 7"/>
            <p:cNvSpPr txBox="1"/>
            <p:nvPr/>
          </p:nvSpPr>
          <p:spPr>
            <a:xfrm>
              <a:off x="5181600" y="5562600"/>
              <a:ext cx="3810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6:C. tranh TG thứ nhất 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782" name="Text Box 7"/>
            <p:cNvSpPr txBox="1"/>
            <p:nvPr/>
          </p:nvSpPr>
          <p:spPr>
            <a:xfrm>
              <a:off x="5181600" y="6096001"/>
              <a:ext cx="3810000" cy="461640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7:Những th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 tựu v. hoá 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Những kiến thức cơ bản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Tx/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bùng nổ các cuộc cách mạng tư sản : Bắt đầu từ Cách mạng 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(1566), cách mạng tư sản Anh, Cách mạng tư sản Pháp . . .  CNTB được xác lập trên phạm vi to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thế giới.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mở rộng xâm lược thuộc địa của các nước đế quốc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công nhân quốc tế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đấu tranh của nhân dân các nước thuộc địa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thế giới thứ nhất (1914 - 1918)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của khoa học, kĩ thuật, văn hoá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charRg st="0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72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charRg st="172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30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charRg st="230" end="2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59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charRg st="259" end="3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312" end="3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charRg st="312" end="3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356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charRg st="356" end="4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305800" cy="533400"/>
          </a:xfrm>
        </p:spPr>
        <p:txBody>
          <a:bodyPr vert="horz" wrap="square" lIns="91440" tIns="45720" rIns="91440" bIns="45720" numCol="1" anchor="t" anchorCtr="0" compatLnSpc="1"/>
          <a:p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kiến thức cơ bản.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sz="240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sz="24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endParaRPr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4819" name="Group 36"/>
          <p:cNvGrpSpPr/>
          <p:nvPr/>
        </p:nvGrpSpPr>
        <p:grpSpPr>
          <a:xfrm>
            <a:off x="457200" y="1219200"/>
            <a:ext cx="1981200" cy="4881563"/>
            <a:chOff x="457200" y="1219200"/>
            <a:chExt cx="1981200" cy="4881563"/>
          </a:xfrm>
        </p:grpSpPr>
        <p:sp>
          <p:nvSpPr>
            <p:cNvPr id="34830" name="Text Box 7"/>
            <p:cNvSpPr txBox="1"/>
            <p:nvPr/>
          </p:nvSpPr>
          <p:spPr>
            <a:xfrm>
              <a:off x="457200" y="1219200"/>
              <a:ext cx="1981200" cy="461963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a, 1566-1648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31" name="Text Box 9"/>
            <p:cNvSpPr txBox="1"/>
            <p:nvPr/>
          </p:nvSpPr>
          <p:spPr>
            <a:xfrm>
              <a:off x="457200" y="18256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1640-1688</a:t>
              </a: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 </a:t>
              </a:r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32" name="Text Box 10"/>
            <p:cNvSpPr txBox="1"/>
            <p:nvPr/>
          </p:nvSpPr>
          <p:spPr>
            <a:xfrm>
              <a:off x="457200" y="23590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1773 - 1781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33" name="Text Box 11"/>
            <p:cNvSpPr txBox="1"/>
            <p:nvPr/>
          </p:nvSpPr>
          <p:spPr>
            <a:xfrm>
              <a:off x="457200" y="28924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1789-1815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34" name="Text Box 12"/>
            <p:cNvSpPr txBox="1"/>
            <p:nvPr/>
          </p:nvSpPr>
          <p:spPr>
            <a:xfrm>
              <a:off x="457200" y="34258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e. 1861-1865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35" name="Text Box 13"/>
            <p:cNvSpPr txBox="1"/>
            <p:nvPr/>
          </p:nvSpPr>
          <p:spPr>
            <a:xfrm>
              <a:off x="457200" y="39592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g. 1871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36" name="Text Box 16"/>
            <p:cNvSpPr txBox="1"/>
            <p:nvPr/>
          </p:nvSpPr>
          <p:spPr>
            <a:xfrm>
              <a:off x="457200" y="44926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h. 1911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37" name="Text Box 17"/>
            <p:cNvSpPr txBox="1"/>
            <p:nvPr/>
          </p:nvSpPr>
          <p:spPr>
            <a:xfrm>
              <a:off x="457200" y="50260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1868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38" name="Text Box 7"/>
            <p:cNvSpPr txBox="1"/>
            <p:nvPr/>
          </p:nvSpPr>
          <p:spPr>
            <a:xfrm>
              <a:off x="457200" y="5638800"/>
              <a:ext cx="1981200" cy="461963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k, 1914 - 1918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4820" name="Group 35"/>
          <p:cNvGrpSpPr/>
          <p:nvPr/>
        </p:nvGrpSpPr>
        <p:grpSpPr>
          <a:xfrm>
            <a:off x="3429000" y="1143000"/>
            <a:ext cx="5334000" cy="4956175"/>
            <a:chOff x="3429000" y="1143000"/>
            <a:chExt cx="5334000" cy="4956175"/>
          </a:xfrm>
        </p:grpSpPr>
        <p:sp>
          <p:nvSpPr>
            <p:cNvPr id="34821" name="Text Box 26"/>
            <p:cNvSpPr txBox="1"/>
            <p:nvPr/>
          </p:nvSpPr>
          <p:spPr>
            <a:xfrm>
              <a:off x="3429000" y="1143000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Cách mạng tư sản Anh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22" name="Text Box 27"/>
            <p:cNvSpPr txBox="1"/>
            <p:nvPr/>
          </p:nvSpPr>
          <p:spPr>
            <a:xfrm>
              <a:off x="3429000" y="1705069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2.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mạng tư sản ở H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Lan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23" name="Text Box 28"/>
            <p:cNvSpPr txBox="1"/>
            <p:nvPr/>
          </p:nvSpPr>
          <p:spPr>
            <a:xfrm>
              <a:off x="3429000" y="2267137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3.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mạng tư sản Pháp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24" name="Text Box 29"/>
            <p:cNvSpPr txBox="1"/>
            <p:nvPr/>
          </p:nvSpPr>
          <p:spPr>
            <a:xfrm>
              <a:off x="3429000" y="2829206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4. </a:t>
              </a:r>
              <a:r>
                <a:rPr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CT gi</a:t>
              </a:r>
              <a:r>
                <a:rPr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 độc lập của các TĐ Anh ở Bắc Mĩ  </a:t>
              </a:r>
              <a:endParaRPr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25" name="Text Box 30"/>
            <p:cNvSpPr txBox="1"/>
            <p:nvPr/>
          </p:nvSpPr>
          <p:spPr>
            <a:xfrm>
              <a:off x="3429000" y="3391275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5.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xã Pari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26" name="Text Box 31"/>
            <p:cNvSpPr txBox="1"/>
            <p:nvPr/>
          </p:nvSpPr>
          <p:spPr>
            <a:xfrm>
              <a:off x="3429000" y="3953344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6.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chiến ở Mĩ </a:t>
              </a: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.</a:t>
              </a:r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27" name="Text Box 32"/>
            <p:cNvSpPr txBox="1"/>
            <p:nvPr/>
          </p:nvSpPr>
          <p:spPr>
            <a:xfrm>
              <a:off x="3429000" y="4515412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7.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 Duy tân Minh Trị ở Nhật Bản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28" name="Text Box 33"/>
            <p:cNvSpPr txBox="1"/>
            <p:nvPr/>
          </p:nvSpPr>
          <p:spPr>
            <a:xfrm>
              <a:off x="3429000" y="5077481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8.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mạng Tân Hợi ở Trung Quốc</a:t>
              </a: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.</a:t>
              </a:r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29" name="Text Box 33"/>
            <p:cNvSpPr txBox="1"/>
            <p:nvPr/>
          </p:nvSpPr>
          <p:spPr>
            <a:xfrm>
              <a:off x="3429000" y="5638800"/>
              <a:ext cx="5334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9. Chiến tranh thế giới thứ nhất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305800" cy="533400"/>
          </a:xfrm>
        </p:spPr>
        <p:txBody>
          <a:bodyPr vert="horz" wrap="square" lIns="91440" tIns="45720" rIns="91440" bIns="45720" numCol="1" anchor="t" anchorCtr="0" compatLnSpc="1"/>
          <a:p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kiến thức cơ bản.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sz="240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sz="24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endParaRPr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5843" name="Group 36"/>
          <p:cNvGrpSpPr/>
          <p:nvPr/>
        </p:nvGrpSpPr>
        <p:grpSpPr>
          <a:xfrm>
            <a:off x="457200" y="1219200"/>
            <a:ext cx="1981200" cy="4881563"/>
            <a:chOff x="457200" y="1219200"/>
            <a:chExt cx="1981200" cy="4881563"/>
          </a:xfrm>
        </p:grpSpPr>
        <p:sp>
          <p:nvSpPr>
            <p:cNvPr id="35864" name="Text Box 7"/>
            <p:cNvSpPr txBox="1"/>
            <p:nvPr/>
          </p:nvSpPr>
          <p:spPr>
            <a:xfrm>
              <a:off x="457200" y="1219200"/>
              <a:ext cx="1981200" cy="461963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a, 1566-1648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65" name="Text Box 9"/>
            <p:cNvSpPr txBox="1"/>
            <p:nvPr/>
          </p:nvSpPr>
          <p:spPr>
            <a:xfrm>
              <a:off x="457200" y="18256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1640-1688</a:t>
              </a: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 </a:t>
              </a:r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6" name="Text Box 10"/>
            <p:cNvSpPr txBox="1"/>
            <p:nvPr/>
          </p:nvSpPr>
          <p:spPr>
            <a:xfrm>
              <a:off x="457200" y="23590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1773 - 1781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67" name="Text Box 11"/>
            <p:cNvSpPr txBox="1"/>
            <p:nvPr/>
          </p:nvSpPr>
          <p:spPr>
            <a:xfrm>
              <a:off x="457200" y="28924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1789-1815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68" name="Text Box 12"/>
            <p:cNvSpPr txBox="1"/>
            <p:nvPr/>
          </p:nvSpPr>
          <p:spPr>
            <a:xfrm>
              <a:off x="457200" y="34258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e. 1861-1865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69" name="Text Box 13"/>
            <p:cNvSpPr txBox="1"/>
            <p:nvPr/>
          </p:nvSpPr>
          <p:spPr>
            <a:xfrm>
              <a:off x="457200" y="39592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g. 1871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70" name="Text Box 16"/>
            <p:cNvSpPr txBox="1"/>
            <p:nvPr/>
          </p:nvSpPr>
          <p:spPr>
            <a:xfrm>
              <a:off x="457200" y="44926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h. 1911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71" name="Text Box 17"/>
            <p:cNvSpPr txBox="1"/>
            <p:nvPr/>
          </p:nvSpPr>
          <p:spPr>
            <a:xfrm>
              <a:off x="457200" y="5026025"/>
              <a:ext cx="19812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1868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72" name="Text Box 7"/>
            <p:cNvSpPr txBox="1"/>
            <p:nvPr/>
          </p:nvSpPr>
          <p:spPr>
            <a:xfrm>
              <a:off x="457200" y="5638800"/>
              <a:ext cx="1981200" cy="461963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k, 1914 - 1918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5844" name="Group 35"/>
          <p:cNvGrpSpPr/>
          <p:nvPr/>
        </p:nvGrpSpPr>
        <p:grpSpPr>
          <a:xfrm>
            <a:off x="3429000" y="1143000"/>
            <a:ext cx="5334000" cy="4956175"/>
            <a:chOff x="3429000" y="1143000"/>
            <a:chExt cx="5334000" cy="4956175"/>
          </a:xfrm>
        </p:grpSpPr>
        <p:sp>
          <p:nvSpPr>
            <p:cNvPr id="35855" name="Text Box 26"/>
            <p:cNvSpPr txBox="1"/>
            <p:nvPr/>
          </p:nvSpPr>
          <p:spPr>
            <a:xfrm>
              <a:off x="3429000" y="1143000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Cách mạng tư sản Anh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56" name="Text Box 27"/>
            <p:cNvSpPr txBox="1"/>
            <p:nvPr/>
          </p:nvSpPr>
          <p:spPr>
            <a:xfrm>
              <a:off x="3429000" y="1705069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2.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mạng tư sản ở H</a:t>
              </a:r>
              <a:r>
                <a:rPr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Lan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57" name="Text Box 28"/>
            <p:cNvSpPr txBox="1"/>
            <p:nvPr/>
          </p:nvSpPr>
          <p:spPr>
            <a:xfrm>
              <a:off x="3429000" y="2267137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3.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mạng tư sản Pháp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58" name="Text Box 29"/>
            <p:cNvSpPr txBox="1"/>
            <p:nvPr/>
          </p:nvSpPr>
          <p:spPr>
            <a:xfrm>
              <a:off x="3429000" y="2829206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4. </a:t>
              </a:r>
              <a:r>
                <a:rPr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CT gi</a:t>
              </a:r>
              <a:r>
                <a:rPr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 độc lập của các TĐ Anh ở Bắc Mĩ  </a:t>
              </a:r>
              <a:endParaRPr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59" name="Text Box 30"/>
            <p:cNvSpPr txBox="1"/>
            <p:nvPr/>
          </p:nvSpPr>
          <p:spPr>
            <a:xfrm>
              <a:off x="3429000" y="3391275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5.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xã Pari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60" name="Text Box 31"/>
            <p:cNvSpPr txBox="1"/>
            <p:nvPr/>
          </p:nvSpPr>
          <p:spPr>
            <a:xfrm>
              <a:off x="3429000" y="3953344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6.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chiến ở Mĩ </a:t>
              </a: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.</a:t>
              </a:r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1" name="Text Box 32"/>
            <p:cNvSpPr txBox="1"/>
            <p:nvPr/>
          </p:nvSpPr>
          <p:spPr>
            <a:xfrm>
              <a:off x="3429000" y="4515412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7.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 Duy tân Minh Trị ở Nhật Bản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862" name="Text Box 33"/>
            <p:cNvSpPr txBox="1"/>
            <p:nvPr/>
          </p:nvSpPr>
          <p:spPr>
            <a:xfrm>
              <a:off x="3429000" y="5077481"/>
              <a:ext cx="5334000" cy="46166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8. 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mạng Tân Hợi ở Trung Quốc</a:t>
              </a:r>
              <a:r>
                <a:rPr dirty="0">
                  <a:latin typeface=".VnTime" pitchFamily="34" charset="0"/>
                  <a:cs typeface="Arial" panose="020B0604020202020204" pitchFamily="34" charset="0"/>
                </a:rPr>
                <a:t>.</a:t>
              </a:r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3" name="Text Box 33"/>
            <p:cNvSpPr txBox="1"/>
            <p:nvPr/>
          </p:nvSpPr>
          <p:spPr>
            <a:xfrm>
              <a:off x="3429000" y="5638800"/>
              <a:ext cx="5334000" cy="46037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9. Chiến tranh thế giới thứ nhất</a:t>
              </a:r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5845" name="Group 32"/>
          <p:cNvGrpSpPr/>
          <p:nvPr/>
        </p:nvGrpSpPr>
        <p:grpSpPr>
          <a:xfrm>
            <a:off x="2362200" y="1371600"/>
            <a:ext cx="1066800" cy="4495800"/>
            <a:chOff x="2362200" y="1371600"/>
            <a:chExt cx="1066800" cy="4495796"/>
          </a:xfrm>
        </p:grpSpPr>
        <p:sp>
          <p:nvSpPr>
            <p:cNvPr id="35846" name="Line 44"/>
            <p:cNvSpPr/>
            <p:nvPr/>
          </p:nvSpPr>
          <p:spPr>
            <a:xfrm flipV="1">
              <a:off x="2438400" y="4648200"/>
              <a:ext cx="990600" cy="68580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5847" name="Line 45"/>
            <p:cNvSpPr/>
            <p:nvPr/>
          </p:nvSpPr>
          <p:spPr>
            <a:xfrm>
              <a:off x="2362200" y="4648200"/>
              <a:ext cx="1066800" cy="533400"/>
            </a:xfrm>
            <a:prstGeom prst="line">
              <a:avLst/>
            </a:prstGeom>
            <a:ln w="9525" cap="flat" cmpd="sng">
              <a:solidFill>
                <a:srgbClr val="33CC33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5848" name="Line 46"/>
            <p:cNvSpPr/>
            <p:nvPr/>
          </p:nvSpPr>
          <p:spPr>
            <a:xfrm flipV="1">
              <a:off x="2438400" y="3505200"/>
              <a:ext cx="990600" cy="685800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5849" name="Line 49"/>
            <p:cNvSpPr/>
            <p:nvPr/>
          </p:nvSpPr>
          <p:spPr>
            <a:xfrm flipV="1">
              <a:off x="2438400" y="2438400"/>
              <a:ext cx="990600" cy="609600"/>
            </a:xfrm>
            <a:prstGeom prst="line">
              <a:avLst/>
            </a:prstGeom>
            <a:ln w="9525" cap="flat" cmpd="sng">
              <a:solidFill>
                <a:srgbClr val="A5002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5850" name="Line 50"/>
            <p:cNvSpPr/>
            <p:nvPr/>
          </p:nvSpPr>
          <p:spPr>
            <a:xfrm>
              <a:off x="2438400" y="2514600"/>
              <a:ext cx="990600" cy="53340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5851" name="Line 51"/>
            <p:cNvSpPr/>
            <p:nvPr/>
          </p:nvSpPr>
          <p:spPr>
            <a:xfrm flipV="1">
              <a:off x="2438400" y="1447800"/>
              <a:ext cx="990600" cy="609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5852" name="Line 52"/>
            <p:cNvSpPr/>
            <p:nvPr/>
          </p:nvSpPr>
          <p:spPr>
            <a:xfrm>
              <a:off x="2438400" y="1371600"/>
              <a:ext cx="990600" cy="53340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5853" name="Line 54"/>
            <p:cNvSpPr/>
            <p:nvPr/>
          </p:nvSpPr>
          <p:spPr>
            <a:xfrm>
              <a:off x="2438400" y="3581400"/>
              <a:ext cx="990600" cy="609600"/>
            </a:xfrm>
            <a:prstGeom prst="line">
              <a:avLst/>
            </a:prstGeom>
            <a:ln w="9525" cap="flat" cmpd="sng">
              <a:solidFill>
                <a:srgbClr val="FF99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5854" name="Line 44"/>
            <p:cNvSpPr/>
            <p:nvPr/>
          </p:nvSpPr>
          <p:spPr>
            <a:xfrm>
              <a:off x="2438400" y="5791199"/>
              <a:ext cx="990600" cy="761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 descr="wonderful-na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44000" cy="688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Line 3"/>
          <p:cNvSpPr/>
          <p:nvPr/>
        </p:nvSpPr>
        <p:spPr>
          <a:xfrm>
            <a:off x="0" y="404813"/>
            <a:ext cx="9144000" cy="0"/>
          </a:xfrm>
          <a:prstGeom prst="line">
            <a:avLst/>
          </a:prstGeom>
          <a:ln w="57150" cap="flat" cmpd="thinThick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68" name="Text Box 4"/>
          <p:cNvSpPr txBox="1"/>
          <p:nvPr/>
        </p:nvSpPr>
        <p:spPr>
          <a:xfrm>
            <a:off x="0" y="0"/>
            <a:ext cx="89296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dirty="0">
              <a:solidFill>
                <a:srgbClr val="0000FF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6869" name="Text Box 5"/>
          <p:cNvSpPr txBox="1"/>
          <p:nvPr/>
        </p:nvSpPr>
        <p:spPr>
          <a:xfrm>
            <a:off x="0" y="386080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  <a:cs typeface="Arial" panose="020B0604020202020204" pitchFamily="34" charset="0"/>
              </a:rPr>
              <a:t>				</a:t>
            </a:r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graphicFrame>
        <p:nvGraphicFramePr>
          <p:cNvPr id="36870" name="Content Placeholder 36869"/>
          <p:cNvGraphicFramePr/>
          <p:nvPr>
            <p:ph/>
          </p:nvPr>
        </p:nvGraphicFramePr>
        <p:xfrm>
          <a:off x="142875" y="2197100"/>
          <a:ext cx="9001125" cy="4662488"/>
        </p:xfrm>
        <a:graphic>
          <a:graphicData uri="http://schemas.openxmlformats.org/drawingml/2006/table">
            <a:tbl>
              <a:tblPr/>
              <a:tblGrid>
                <a:gridCol w="2314575"/>
                <a:gridCol w="3189288"/>
                <a:gridCol w="3497262"/>
              </a:tblGrid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– nội dung cơ bản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quả, ý nghĩa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8 - 1566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1640 – 1688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1775 – 1783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1789 – 1794</a:t>
                      </a: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0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08" name="AutoShape 32">
            <a:hlinkClick r:id="rId2" action="ppaction://hlinkpres?slideindex=1&amp;slidetitle="/>
          </p:cNvPr>
          <p:cNvSpPr/>
          <p:nvPr/>
        </p:nvSpPr>
        <p:spPr>
          <a:xfrm>
            <a:off x="8532813" y="5084763"/>
            <a:ext cx="433387" cy="288925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0209" name="AutoShape 33">
            <a:hlinkClick r:id="rId2" action="ppaction://hlinkpres?slideindex=1&amp;slidetitle="/>
          </p:cNvPr>
          <p:cNvSpPr/>
          <p:nvPr/>
        </p:nvSpPr>
        <p:spPr>
          <a:xfrm>
            <a:off x="8532813" y="6381750"/>
            <a:ext cx="431800" cy="287338"/>
          </a:xfrm>
          <a:prstGeom prst="actionButtonDocumen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6898" name="Text Box 37"/>
          <p:cNvSpPr txBox="1"/>
          <p:nvPr/>
        </p:nvSpPr>
        <p:spPr>
          <a:xfrm>
            <a:off x="755650" y="692150"/>
            <a:ext cx="79930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0" y="47625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3200" u="sng" dirty="0">
                <a:solidFill>
                  <a:srgbClr val="CC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</a:t>
            </a:r>
            <a:r>
              <a:rPr sz="3200" dirty="0">
                <a:solidFill>
                  <a:srgbClr val="CC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32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i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Lập bảng thống kê những sự kiện chính của lịch sử thế giới cận đại theo mẫu sau:</a:t>
            </a:r>
            <a:endParaRPr sz="3200" i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 animBg="1"/>
      <p:bldP spid="50209" grpId="0" animBg="1"/>
      <p:bldP spid="502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7182</Words>
  <Application>WPS Presentation</Application>
  <PresentationFormat/>
  <Paragraphs>518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SimSun</vt:lpstr>
      <vt:lpstr>Wingdings</vt:lpstr>
      <vt:lpstr>VNI-Times</vt:lpstr>
      <vt:lpstr>Segoe Print</vt:lpstr>
      <vt:lpstr>Calibri</vt:lpstr>
      <vt:lpstr>Arial Black</vt:lpstr>
      <vt:lpstr>Times New Roman</vt:lpstr>
      <vt:lpstr>.VnTime</vt:lpstr>
      <vt:lpstr>.VnTimeH</vt:lpstr>
      <vt:lpstr>Microsoft YaHei</vt:lpstr>
      <vt:lpstr>Arial Unicode MS</vt:lpstr>
      <vt:lpstr>Default Design</vt:lpstr>
      <vt:lpstr>Pixel</vt:lpstr>
      <vt:lpstr>1_Pixel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137</cp:revision>
  <dcterms:created xsi:type="dcterms:W3CDTF">2021-11-07T17:35:39Z</dcterms:created>
  <dcterms:modified xsi:type="dcterms:W3CDTF">2021-11-07T17:36:19Z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6716EA7CEE41485A83612DB8CE76B907</vt:lpwstr>
  </property>
  <property fmtid="{D5CDD505-2E9C-101B-9397-08002B2CF9AE}" pid="4" name="KSOProductBuildVer">
    <vt:lpwstr>1033-11.2.0.10351</vt:lpwstr>
  </property>
</Properties>
</file>